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</p:sldMasterIdLst>
  <p:sldIdLst>
    <p:sldId id="256" r:id="rId2"/>
    <p:sldId id="257" r:id="rId3"/>
    <p:sldId id="258" r:id="rId4"/>
    <p:sldId id="262" r:id="rId5"/>
    <p:sldId id="259" r:id="rId6"/>
    <p:sldId id="289" r:id="rId7"/>
    <p:sldId id="260" r:id="rId8"/>
    <p:sldId id="282" r:id="rId9"/>
    <p:sldId id="279" r:id="rId10"/>
    <p:sldId id="283" r:id="rId11"/>
    <p:sldId id="261" r:id="rId12"/>
    <p:sldId id="263" r:id="rId13"/>
    <p:sldId id="284" r:id="rId14"/>
    <p:sldId id="280" r:id="rId15"/>
    <p:sldId id="265" r:id="rId16"/>
    <p:sldId id="276" r:id="rId17"/>
    <p:sldId id="277" r:id="rId18"/>
    <p:sldId id="278" r:id="rId19"/>
    <p:sldId id="286" r:id="rId20"/>
    <p:sldId id="285" r:id="rId21"/>
    <p:sldId id="266" r:id="rId22"/>
    <p:sldId id="268" r:id="rId23"/>
    <p:sldId id="269" r:id="rId24"/>
    <p:sldId id="270" r:id="rId25"/>
    <p:sldId id="271" r:id="rId26"/>
    <p:sldId id="287" r:id="rId27"/>
    <p:sldId id="275" r:id="rId28"/>
    <p:sldId id="288" r:id="rId29"/>
    <p:sldId id="273" r:id="rId30"/>
    <p:sldId id="274" r:id="rId31"/>
    <p:sldId id="272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60"/>
  </p:normalViewPr>
  <p:slideViewPr>
    <p:cSldViewPr snapToGrid="0" snapToObjects="1">
      <p:cViewPr varScale="1">
        <p:scale>
          <a:sx n="195" d="100"/>
          <a:sy n="195" d="100"/>
        </p:scale>
        <p:origin x="-293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TitleSli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87452"/>
            <a:ext cx="8827266" cy="648309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41C1-9467-2943-AB75-BC225EBF4F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492375"/>
            <a:ext cx="6762749" cy="1470025"/>
          </a:xfrm>
        </p:spPr>
        <p:txBody>
          <a:bodyPr/>
          <a:lstStyle>
            <a:lvl1pPr algn="r">
              <a:defRPr sz="4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1" y="3966882"/>
            <a:ext cx="6762749" cy="1752600"/>
          </a:xfrm>
        </p:spPr>
        <p:txBody>
          <a:bodyPr>
            <a:normAutofit/>
          </a:bodyPr>
          <a:lstStyle>
            <a:lvl1pPr marL="0" indent="0" algn="r">
              <a:spcBef>
                <a:spcPts val="6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4CB12-3636-E74F-AC6D-0713EE8E1F4A}" type="datetimeFigureOut">
              <a:rPr lang="en-US" smtClean="0"/>
              <a:pPr/>
              <a:t>10/12/11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4CB12-3636-E74F-AC6D-0713EE8E1F4A}" type="datetimeFigureOut">
              <a:rPr lang="en-US" smtClean="0"/>
              <a:pPr/>
              <a:t>10/12/11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41C1-9467-2943-AB75-BC225EBF4F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Cap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87452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4" y="590550"/>
            <a:ext cx="365760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3023" y="739588"/>
            <a:ext cx="3657600" cy="53087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464" y="1816100"/>
            <a:ext cx="3657600" cy="38227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4CB12-3636-E74F-AC6D-0713EE8E1F4A}" type="datetimeFigureOut">
              <a:rPr lang="en-US" smtClean="0"/>
              <a:pPr/>
              <a:t>10/12/11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41C1-9467-2943-AB75-BC225EBF4F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PictureCap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77" y="187452"/>
            <a:ext cx="853665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0" y="533400"/>
            <a:ext cx="4476750" cy="1252538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6124" y="1828800"/>
            <a:ext cx="4474539" cy="38100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6124" y="6288741"/>
            <a:ext cx="1887537" cy="365125"/>
          </a:xfrm>
        </p:spPr>
        <p:txBody>
          <a:bodyPr/>
          <a:lstStyle/>
          <a:p>
            <a:fld id="{BB34CB12-3636-E74F-AC6D-0713EE8E1F4A}" type="datetimeFigureOut">
              <a:rPr lang="en-US" smtClean="0"/>
              <a:pPr/>
              <a:t>10/12/11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67399" y="6288741"/>
            <a:ext cx="267596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41C1-9467-2943-AB75-BC225EBF4F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188253" y="179292"/>
            <a:ext cx="3281087" cy="6483096"/>
          </a:xfrm>
          <a:prstGeom prst="round1Rect">
            <a:avLst>
              <a:gd name="adj" fmla="val 17325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verlay-PictureCaption-Extra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87452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0953" y="533400"/>
            <a:ext cx="3657600" cy="1252538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596153" y="1600199"/>
            <a:ext cx="3657600" cy="3657601"/>
          </a:xfrm>
          <a:prstGeom prst="ellipse">
            <a:avLst/>
          </a:prstGeom>
          <a:blipFill dpi="0" rotWithShape="0">
            <a:blip r:embed="rId3" cstate="print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10412" y="1828800"/>
            <a:ext cx="3657600" cy="38100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1000" y="6288741"/>
            <a:ext cx="1865125" cy="365125"/>
          </a:xfrm>
        </p:spPr>
        <p:txBody>
          <a:bodyPr/>
          <a:lstStyle/>
          <a:p>
            <a:fld id="{BB34CB12-3636-E74F-AC6D-0713EE8E1F4A}" type="datetimeFigureOut">
              <a:rPr lang="en-US" smtClean="0"/>
              <a:pPr/>
              <a:t>10/12/11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25813" y="6288741"/>
            <a:ext cx="521755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41C1-9467-2943-AB75-BC225EBF4F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verlay-PictureCaption-Extra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87452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038" y="3778624"/>
            <a:ext cx="7560515" cy="1102658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871584" y="762000"/>
            <a:ext cx="7427726" cy="2989730"/>
          </a:xfrm>
          <a:prstGeom prst="roundRect">
            <a:avLst>
              <a:gd name="adj" fmla="val 7476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8034" y="4827493"/>
            <a:ext cx="7559977" cy="122088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1000" y="6288741"/>
            <a:ext cx="1865125" cy="365125"/>
          </a:xfrm>
        </p:spPr>
        <p:txBody>
          <a:bodyPr/>
          <a:lstStyle/>
          <a:p>
            <a:fld id="{BB34CB12-3636-E74F-AC6D-0713EE8E1F4A}" type="datetimeFigureOut">
              <a:rPr lang="en-US" smtClean="0"/>
              <a:pPr/>
              <a:t>10/12/11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25813" y="6288741"/>
            <a:ext cx="521755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41C1-9467-2943-AB75-BC225EBF4F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4CB12-3636-E74F-AC6D-0713EE8E1F4A}" type="datetimeFigureOut">
              <a:rPr lang="en-US" smtClean="0"/>
              <a:pPr/>
              <a:t>10/12/11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41C1-9467-2943-AB75-BC225EBF4F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28646" y="779463"/>
            <a:ext cx="1358153" cy="52689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9462" y="779464"/>
            <a:ext cx="6170613" cy="526891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4CB12-3636-E74F-AC6D-0713EE8E1F4A}" type="datetimeFigureOut">
              <a:rPr lang="en-US" smtClean="0"/>
              <a:pPr/>
              <a:t>10/12/11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41C1-9467-2943-AB75-BC225EBF4F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4CB12-3636-E74F-AC6D-0713EE8E1F4A}" type="datetimeFigureOut">
              <a:rPr lang="en-US" smtClean="0"/>
              <a:pPr/>
              <a:t>10/12/11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41C1-9467-2943-AB75-BC225EBF4F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SectionHead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87452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591360"/>
            <a:ext cx="7583487" cy="1362075"/>
          </a:xfrm>
        </p:spPr>
        <p:txBody>
          <a:bodyPr anchor="b" anchorCtr="0">
            <a:noAutofit/>
          </a:bodyPr>
          <a:lstStyle>
            <a:lvl1pPr algn="l">
              <a:defRPr sz="44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3950354"/>
            <a:ext cx="7583487" cy="1500187"/>
          </a:xfrm>
        </p:spPr>
        <p:txBody>
          <a:bodyPr anchor="t" anchorCtr="0"/>
          <a:lstStyle>
            <a:lvl1pPr marL="0" indent="0" algn="l">
              <a:spcBef>
                <a:spcPts val="60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4CB12-3636-E74F-AC6D-0713EE8E1F4A}" type="datetimeFigureOut">
              <a:rPr lang="en-US" smtClean="0"/>
              <a:pPr/>
              <a:t>10/12/11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41C1-9467-2943-AB75-BC225EBF4F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2" y="1828800"/>
            <a:ext cx="36576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8541" y="1828800"/>
            <a:ext cx="36576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4CB12-3636-E74F-AC6D-0713EE8E1F4A}" type="datetimeFigureOut">
              <a:rPr lang="en-US" smtClean="0"/>
              <a:pPr/>
              <a:t>10/12/11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41C1-9467-2943-AB75-BC225EBF4F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381000"/>
            <a:ext cx="7583487" cy="104438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438835"/>
            <a:ext cx="3657600" cy="789828"/>
          </a:xfr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9463" y="2362199"/>
            <a:ext cx="3657600" cy="36861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5350" y="1438835"/>
            <a:ext cx="3657600" cy="789828"/>
          </a:xfr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5350" y="2362199"/>
            <a:ext cx="3657600" cy="36861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4CB12-3636-E74F-AC6D-0713EE8E1F4A}" type="datetimeFigureOut">
              <a:rPr lang="en-US" smtClean="0"/>
              <a:pPr/>
              <a:t>10/12/11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41C1-9467-2943-AB75-BC225EBF4FC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874059" y="2286000"/>
            <a:ext cx="3563003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15840" y="2286000"/>
            <a:ext cx="356616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74059" y="2286000"/>
            <a:ext cx="3563003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815840" y="2286000"/>
            <a:ext cx="356616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2" y="1828801"/>
            <a:ext cx="7585076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4CB12-3636-E74F-AC6D-0713EE8E1F4A}" type="datetimeFigureOut">
              <a:rPr lang="en-US" smtClean="0"/>
              <a:pPr/>
              <a:t>10/12/11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41C1-9467-2943-AB75-BC225EBF4F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779462" y="3991816"/>
            <a:ext cx="7585076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0953" y="1828801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4CB12-3636-E74F-AC6D-0713EE8E1F4A}" type="datetimeFigureOut">
              <a:rPr lang="en-US" smtClean="0"/>
              <a:pPr/>
              <a:t>10/12/11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41C1-9467-2943-AB75-BC225EBF4F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4710953" y="3991816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779462" y="1828800"/>
            <a:ext cx="36576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4CB12-3636-E74F-AC6D-0713EE8E1F4A}" type="datetimeFigureOut">
              <a:rPr lang="en-US" smtClean="0"/>
              <a:pPr/>
              <a:t>10/12/11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41C1-9467-2943-AB75-BC225EBF4F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4"/>
          </p:nvPr>
        </p:nvSpPr>
        <p:spPr>
          <a:xfrm>
            <a:off x="779463" y="1828801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3" name="Content Placeholder 2"/>
          <p:cNvSpPr>
            <a:spLocks noGrp="1"/>
          </p:cNvSpPr>
          <p:nvPr>
            <p:ph sz="half" idx="15"/>
          </p:nvPr>
        </p:nvSpPr>
        <p:spPr>
          <a:xfrm>
            <a:off x="779463" y="3991816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4710953" y="1828801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sz="half" idx="13"/>
          </p:nvPr>
        </p:nvSpPr>
        <p:spPr>
          <a:xfrm>
            <a:off x="4710953" y="3991816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4CB12-3636-E74F-AC6D-0713EE8E1F4A}" type="datetimeFigureOut">
              <a:rPr lang="en-US" smtClean="0"/>
              <a:pPr/>
              <a:t>10/12/11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541C1-9467-2943-AB75-BC225EBF4F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Diagonal Corner Rectangle 7"/>
          <p:cNvSpPr/>
          <p:nvPr/>
        </p:nvSpPr>
        <p:spPr>
          <a:xfrm>
            <a:off x="189707" y="189707"/>
            <a:ext cx="8764587" cy="6478587"/>
          </a:xfrm>
          <a:prstGeom prst="round2DiagRect">
            <a:avLst>
              <a:gd name="adj1" fmla="val 9416"/>
              <a:gd name="adj2" fmla="val 0"/>
            </a:avLst>
          </a:prstGeom>
          <a:gradFill>
            <a:gsLst>
              <a:gs pos="17000">
                <a:schemeClr val="bg2"/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9463" y="381000"/>
            <a:ext cx="7583487" cy="104438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828800"/>
            <a:ext cx="7583487" cy="4208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1000" y="6288741"/>
            <a:ext cx="18875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BB34CB12-3636-E74F-AC6D-0713EE8E1F4A}" type="datetimeFigureOut">
              <a:rPr lang="en-US" smtClean="0"/>
              <a:pPr/>
              <a:t>10/12/11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04615" y="6288741"/>
            <a:ext cx="523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4411" y="219635"/>
            <a:ext cx="493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C2C541C1-9467-2943-AB75-BC225EBF4FC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</p:sldLayoutIdLst>
  <p:txStyles>
    <p:titleStyle>
      <a:lvl1pPr algn="l" defTabSz="914400" rtl="0" eaLnBrk="1" latinLnBrk="0" hangingPunct="1">
        <a:spcBef>
          <a:spcPct val="0"/>
        </a:spcBef>
        <a:buNone/>
        <a:defRPr sz="3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82575" indent="-282575" algn="l" defTabSz="914400" rtl="0" eaLnBrk="1" latinLnBrk="0" hangingPunct="1">
        <a:spcBef>
          <a:spcPts val="2000"/>
        </a:spcBef>
        <a:buFont typeface="Wingdings 2" pitchFamily="18" charset="2"/>
        <a:buChar char=""/>
        <a:defRPr sz="2200" kern="1200">
          <a:solidFill>
            <a:schemeClr val="bg1"/>
          </a:solidFill>
          <a:latin typeface="+mn-lt"/>
          <a:ea typeface="+mn-ea"/>
          <a:cs typeface="+mn-cs"/>
        </a:defRPr>
      </a:lvl1pPr>
      <a:lvl2pPr marL="577850" indent="-295275" algn="l" defTabSz="914400" rtl="0" eaLnBrk="1" latinLnBrk="0" hangingPunct="1">
        <a:spcBef>
          <a:spcPts val="600"/>
        </a:spcBef>
        <a:buFont typeface="Wingdings 2" pitchFamily="18" charset="2"/>
        <a:buChar char="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860425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143000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425575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GIAPI Data Service (GDS)Design Review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Carlos Quiroz, </a:t>
            </a:r>
            <a:r>
              <a:rPr lang="en-US" dirty="0" err="1" smtClean="0"/>
              <a:t>Nicolás</a:t>
            </a:r>
            <a:r>
              <a:rPr lang="en-US" dirty="0" smtClean="0"/>
              <a:t> A. </a:t>
            </a:r>
            <a:r>
              <a:rPr lang="en-US" dirty="0" err="1" smtClean="0"/>
              <a:t>Barriga</a:t>
            </a:r>
            <a:r>
              <a:rPr lang="en-US" dirty="0" smtClean="0"/>
              <a:t>, Arturo </a:t>
            </a:r>
            <a:r>
              <a:rPr lang="en-US" dirty="0" err="1" smtClean="0"/>
              <a:t>Nuñez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FITS Keywords Composition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82" y="1597863"/>
            <a:ext cx="8570227" cy="466289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FITS Keywords 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GDS listens to Observation Events while the Instrument executes an observation</a:t>
            </a:r>
          </a:p>
          <a:p>
            <a:r>
              <a:rPr lang="en-US" dirty="0" smtClean="0"/>
              <a:t>GDS collects FITS keywords on certain </a:t>
            </a:r>
            <a:r>
              <a:rPr lang="en-US" dirty="0" smtClean="0"/>
              <a:t>events</a:t>
            </a:r>
            <a:endParaRPr lang="en-US" dirty="0" smtClean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Completion of FITS Files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09" y="1698828"/>
            <a:ext cx="8460360" cy="460311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Completion of FITS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Instrument writes base FITS to GDSN</a:t>
            </a:r>
          </a:p>
          <a:p>
            <a:r>
              <a:rPr lang="en-US" dirty="0" smtClean="0"/>
              <a:t>GDS completes the full set of FITS keywords to the FITS file</a:t>
            </a:r>
          </a:p>
          <a:p>
            <a:r>
              <a:rPr lang="en-US" dirty="0" smtClean="0"/>
              <a:t>Original files are preserved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DataLabel</a:t>
            </a:r>
            <a:r>
              <a:rPr lang="en-US" dirty="0" smtClean="0"/>
              <a:t> Generation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DataLabel</a:t>
            </a:r>
            <a:r>
              <a:rPr lang="en-US" dirty="0" smtClean="0"/>
              <a:t>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Seqexec</a:t>
            </a:r>
            <a:r>
              <a:rPr lang="en-US" dirty="0" smtClean="0"/>
              <a:t> still needs data labels for GIAPI</a:t>
            </a:r>
          </a:p>
          <a:p>
            <a:r>
              <a:rPr lang="en-US" dirty="0" smtClean="0"/>
              <a:t>Shouldn’t break existing instruments or data processing</a:t>
            </a:r>
            <a:endParaRPr lang="en-US" dirty="0" smtClean="0"/>
          </a:p>
          <a:p>
            <a:r>
              <a:rPr lang="en-US" dirty="0" smtClean="0"/>
              <a:t>Alternatives:</a:t>
            </a:r>
            <a:endParaRPr lang="en-US" dirty="0" smtClean="0"/>
          </a:p>
          <a:p>
            <a:pPr lvl="1"/>
            <a:r>
              <a:rPr lang="en-US" dirty="0" smtClean="0"/>
              <a:t>Keep </a:t>
            </a:r>
            <a:r>
              <a:rPr lang="en-US" dirty="0" smtClean="0"/>
              <a:t>current setup </a:t>
            </a:r>
            <a:r>
              <a:rPr lang="en-US" dirty="0" smtClean="0"/>
              <a:t>using DHS giving </a:t>
            </a:r>
            <a:r>
              <a:rPr lang="en-US" dirty="0" err="1" smtClean="0"/>
              <a:t>DataLabels</a:t>
            </a:r>
            <a:r>
              <a:rPr lang="en-US" dirty="0" smtClean="0"/>
              <a:t> </a:t>
            </a:r>
            <a:r>
              <a:rPr lang="en-US" dirty="0" smtClean="0"/>
              <a:t>that will not be populated</a:t>
            </a:r>
          </a:p>
          <a:p>
            <a:pPr lvl="1"/>
            <a:r>
              <a:rPr lang="en-US" dirty="0" smtClean="0"/>
              <a:t>Extract common </a:t>
            </a:r>
            <a:r>
              <a:rPr lang="en-US" dirty="0" err="1" smtClean="0"/>
              <a:t>DataLabel</a:t>
            </a:r>
            <a:r>
              <a:rPr lang="en-US" dirty="0" smtClean="0"/>
              <a:t> Generator Component from DHS</a:t>
            </a:r>
          </a:p>
          <a:p>
            <a:pPr lvl="1"/>
            <a:r>
              <a:rPr lang="en-US" dirty="0" smtClean="0"/>
              <a:t>Use independent </a:t>
            </a:r>
            <a:r>
              <a:rPr lang="en-US" dirty="0" err="1" smtClean="0"/>
              <a:t>DataLabel</a:t>
            </a:r>
            <a:r>
              <a:rPr lang="en-US" dirty="0" smtClean="0"/>
              <a:t> naming convention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29" y="1814980"/>
            <a:ext cx="6564178" cy="42227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Extraction of common </a:t>
            </a:r>
            <a:r>
              <a:rPr lang="en-US" dirty="0" err="1" smtClean="0"/>
              <a:t>DataLabel</a:t>
            </a:r>
            <a:r>
              <a:rPr lang="en-US" dirty="0" smtClean="0"/>
              <a:t>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326" y="1559793"/>
            <a:ext cx="6785735" cy="447793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Independent naming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598" y="1727576"/>
            <a:ext cx="6943607" cy="446683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Interface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GDS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GIAPI specifies a different way to </a:t>
            </a:r>
            <a:r>
              <a:rPr lang="en-US" dirty="0" smtClean="0"/>
              <a:t>create science FITS </a:t>
            </a:r>
            <a:r>
              <a:rPr lang="en-US" dirty="0" smtClean="0"/>
              <a:t>files</a:t>
            </a:r>
          </a:p>
          <a:p>
            <a:pPr lvl="0"/>
            <a:r>
              <a:rPr lang="en-US" dirty="0" smtClean="0"/>
              <a:t>Aims to </a:t>
            </a:r>
            <a:r>
              <a:rPr lang="en-US" dirty="0"/>
              <a:t>r</a:t>
            </a:r>
            <a:r>
              <a:rPr lang="en-US" dirty="0" smtClean="0"/>
              <a:t>educe or eliminate the dependency on DHS</a:t>
            </a:r>
          </a:p>
          <a:p>
            <a:pPr lvl="1"/>
            <a:r>
              <a:rPr lang="en-US" dirty="0" smtClean="0"/>
              <a:t>DHS seen as unstable and difficult to maintain</a:t>
            </a:r>
            <a:endParaRPr lang="en-US" dirty="0"/>
          </a:p>
          <a:p>
            <a:r>
              <a:rPr lang="en-US" dirty="0" smtClean="0"/>
              <a:t>GDS is decoupled from the instrument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Observations are triggered form </a:t>
            </a:r>
            <a:r>
              <a:rPr lang="en-US" dirty="0" err="1" smtClean="0"/>
              <a:t>Seqexec</a:t>
            </a:r>
            <a:endParaRPr lang="en-US" dirty="0" smtClean="0"/>
          </a:p>
          <a:p>
            <a:r>
              <a:rPr lang="en-US" dirty="0" smtClean="0"/>
              <a:t>Web-based interface for configuration and status check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Keyword configuration in edit mode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rcRect l="-38405" r="-38405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Keyword configuration in read-only mode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rcRect l="-38405" r="-38405"/>
          <a:stretch>
            <a:fillRect/>
          </a:stretch>
        </p:blipFill>
        <p:spPr bwMode="auto">
          <a:xfrm>
            <a:off x="779463" y="1828799"/>
            <a:ext cx="7732082" cy="435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configuration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rcRect l="-38405" r="-38405"/>
          <a:stretch>
            <a:fillRect/>
          </a:stretch>
        </p:blipFill>
        <p:spPr bwMode="auto">
          <a:xfrm>
            <a:off x="779463" y="1558590"/>
            <a:ext cx="7913007" cy="4479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GDS Status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rcRect l="-37492" r="-37492"/>
          <a:stretch>
            <a:fillRect/>
          </a:stretch>
        </p:blipFill>
        <p:spPr bwMode="auto">
          <a:xfrm>
            <a:off x="346379" y="1558590"/>
            <a:ext cx="8016571" cy="4479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GDS Log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rcRect l="-37470" r="-37470"/>
          <a:stretch>
            <a:fillRect/>
          </a:stretch>
        </p:blipFill>
        <p:spPr bwMode="auto">
          <a:xfrm>
            <a:off x="470087" y="1533850"/>
            <a:ext cx="7892864" cy="4503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version</a:t>
            </a:r>
            <a:endParaRPr lang="en-US" dirty="0"/>
          </a:p>
        </p:txBody>
      </p:sp>
      <p:pic>
        <p:nvPicPr>
          <p:cNvPr id="5" name="Content Placeholder 4" descr="gds_web_ui_keyword_configur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963" r="-28963"/>
          <a:stretch>
            <a:fillRect/>
          </a:stretch>
        </p:blipFill>
        <p:spPr>
          <a:xfrm>
            <a:off x="390455" y="1600850"/>
            <a:ext cx="8311330" cy="4612380"/>
          </a:xfrm>
        </p:spPr>
      </p:pic>
    </p:spTree>
    <p:extLst>
      <p:ext uri="{BB962C8B-B14F-4D97-AF65-F5344CB8AC3E}">
        <p14:creationId xmlns:p14="http://schemas.microsoft.com/office/powerpoint/2010/main" val="1814102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Operational Aspects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Runs with </a:t>
            </a:r>
            <a:r>
              <a:rPr lang="en-US" dirty="0" smtClean="0"/>
              <a:t>GMP</a:t>
            </a:r>
            <a:endParaRPr lang="en-US" dirty="0" smtClean="0"/>
          </a:p>
          <a:p>
            <a:r>
              <a:rPr lang="en-US" dirty="0" smtClean="0"/>
              <a:t>Heartbeat and </a:t>
            </a:r>
            <a:r>
              <a:rPr lang="en-US" dirty="0" smtClean="0"/>
              <a:t>status</a:t>
            </a:r>
          </a:p>
          <a:p>
            <a:r>
              <a:rPr lang="en-US" dirty="0" smtClean="0"/>
              <a:t>Logging as usual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</a:p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3401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Protocols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EPICS</a:t>
            </a:r>
          </a:p>
          <a:p>
            <a:r>
              <a:rPr lang="en-US" dirty="0" smtClean="0"/>
              <a:t>JMS</a:t>
            </a:r>
          </a:p>
          <a:p>
            <a:r>
              <a:rPr lang="en-US" dirty="0" smtClean="0"/>
              <a:t>XMLRPC</a:t>
            </a:r>
          </a:p>
          <a:p>
            <a:r>
              <a:rPr lang="en-US" dirty="0" err="1" smtClean="0"/>
              <a:t>Jini</a:t>
            </a:r>
            <a:r>
              <a:rPr lang="en-US" dirty="0" smtClean="0"/>
              <a:t>/RMI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079" y="1828800"/>
            <a:ext cx="6150343" cy="404608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GIAPI-based instruments write standard FITS files with a basic set of keywords</a:t>
            </a:r>
          </a:p>
          <a:p>
            <a:r>
              <a:rPr lang="en-US" dirty="0" smtClean="0"/>
              <a:t>Instrument fires observation events at given times</a:t>
            </a:r>
          </a:p>
          <a:p>
            <a:pPr lvl="0"/>
            <a:r>
              <a:rPr lang="en-US" dirty="0" smtClean="0"/>
              <a:t>GDS collects FITS keyword values from observatory systems (OCS, TCS) and instrument status</a:t>
            </a:r>
          </a:p>
          <a:p>
            <a:pPr lvl="0"/>
            <a:r>
              <a:rPr lang="en-US" dirty="0" smtClean="0"/>
              <a:t>GDS accepts FITS keyword values from external systems that cannot be queried like </a:t>
            </a:r>
            <a:r>
              <a:rPr lang="en-US" dirty="0" err="1" smtClean="0"/>
              <a:t>Seqexec</a:t>
            </a:r>
            <a:endParaRPr lang="en-US" dirty="0" smtClean="0"/>
          </a:p>
          <a:p>
            <a:r>
              <a:rPr lang="en-US" dirty="0"/>
              <a:t>GDS </a:t>
            </a:r>
            <a:r>
              <a:rPr lang="en-US" dirty="0" smtClean="0"/>
              <a:t>adds </a:t>
            </a:r>
            <a:r>
              <a:rPr lang="en-US" dirty="0"/>
              <a:t>keywords to FITS </a:t>
            </a:r>
            <a:r>
              <a:rPr lang="en-US" dirty="0" smtClean="0"/>
              <a:t>files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Compiles to </a:t>
            </a:r>
            <a:r>
              <a:rPr lang="en-US" dirty="0" err="1" smtClean="0"/>
              <a:t>bytecode</a:t>
            </a:r>
            <a:r>
              <a:rPr lang="en-US" dirty="0" smtClean="0"/>
              <a:t>, runs on a standard JVM and transparently interoperates with Java.</a:t>
            </a:r>
          </a:p>
          <a:p>
            <a:pPr lvl="0"/>
            <a:r>
              <a:rPr lang="en-US" dirty="0" smtClean="0"/>
              <a:t>Statically typed combined with a type inference mechanism.</a:t>
            </a:r>
          </a:p>
          <a:p>
            <a:pPr lvl="0"/>
            <a:r>
              <a:rPr lang="en-US" dirty="0" smtClean="0"/>
              <a:t>Combination of functional and object-oriented paradigms.</a:t>
            </a:r>
          </a:p>
          <a:p>
            <a:pPr lvl="0"/>
            <a:r>
              <a:rPr lang="en-US" dirty="0" smtClean="0"/>
              <a:t>The actor concurrency model provides a safe way to build concurrent applications that scale easily.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Sequence in Detail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687" y="1546891"/>
            <a:ext cx="6452036" cy="488656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Event Driven Data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</a:t>
            </a:r>
            <a:r>
              <a:rPr lang="en-US" dirty="0" smtClean="0"/>
              <a:t>nstrument publishes the following observation events</a:t>
            </a:r>
          </a:p>
          <a:p>
            <a:endParaRPr lang="en-US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0939360"/>
              </p:ext>
            </p:extLst>
          </p:nvPr>
        </p:nvGraphicFramePr>
        <p:xfrm>
          <a:off x="1393743" y="2367342"/>
          <a:ext cx="6636564" cy="3742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8282"/>
                <a:gridCol w="3318282"/>
              </a:tblGrid>
              <a:tr h="475221"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GIAPI Observation Event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46672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OBS_PREP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Before anything</a:t>
                      </a:r>
                      <a:r>
                        <a:rPr lang="en-US" baseline="0" dirty="0" smtClean="0"/>
                        <a:t> is collected</a:t>
                      </a:r>
                      <a:endParaRPr lang="en-US" dirty="0"/>
                    </a:p>
                  </a:txBody>
                  <a:tcPr/>
                </a:tc>
              </a:tr>
              <a:tr h="46672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OBS_START_ACQ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Start</a:t>
                      </a:r>
                      <a:r>
                        <a:rPr lang="en-US" baseline="0" dirty="0" smtClean="0"/>
                        <a:t> of acquisition</a:t>
                      </a:r>
                      <a:endParaRPr lang="en-US" dirty="0"/>
                    </a:p>
                  </a:txBody>
                  <a:tcPr/>
                </a:tc>
              </a:tr>
              <a:tr h="46672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OBS_END_ACQ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End</a:t>
                      </a:r>
                      <a:r>
                        <a:rPr lang="en-US" baseline="0" dirty="0" smtClean="0"/>
                        <a:t> of acquisition</a:t>
                      </a:r>
                      <a:endParaRPr lang="en-US" dirty="0"/>
                    </a:p>
                  </a:txBody>
                  <a:tcPr/>
                </a:tc>
              </a:tr>
              <a:tr h="46672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OBS_START_READOUT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6672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OBS_END_READOUT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6672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OBS_START_DSET_WRITE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Start writing FITS file</a:t>
                      </a:r>
                      <a:endParaRPr lang="en-US" dirty="0"/>
                    </a:p>
                  </a:txBody>
                  <a:tcPr/>
                </a:tc>
              </a:tr>
              <a:tr h="46672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OBS_END_DSET_WRITE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FITS file</a:t>
                      </a:r>
                      <a:r>
                        <a:rPr lang="en-US" baseline="0" dirty="0" smtClean="0"/>
                        <a:t> ready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GDS Interactions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775" y="1556222"/>
            <a:ext cx="6332860" cy="456286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3846" y="1712872"/>
            <a:ext cx="7847949" cy="399235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200"/>
              </a:spcBef>
              <a:buNone/>
            </a:pPr>
            <a:r>
              <a:rPr lang="en-US" sz="600" dirty="0">
                <a:solidFill>
                  <a:schemeClr val="tx1"/>
                </a:solidFill>
                <a:latin typeface="Consolas"/>
              </a:rPr>
              <a:t>#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600" dirty="0">
                <a:solidFill>
                  <a:schemeClr val="tx1"/>
                </a:solidFill>
                <a:latin typeface="Consolas"/>
              </a:rPr>
              <a:t># Sample of GDS configuration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600" dirty="0">
                <a:solidFill>
                  <a:schemeClr val="tx1"/>
                </a:solidFill>
                <a:latin typeface="Consolas"/>
              </a:rPr>
              <a:t>#</a:t>
            </a:r>
          </a:p>
          <a:p>
            <a:pPr marL="0" indent="0">
              <a:spcBef>
                <a:spcPts val="200"/>
              </a:spcBef>
              <a:buNone/>
            </a:pPr>
            <a:endParaRPr lang="en-US" sz="600" dirty="0">
              <a:solidFill>
                <a:schemeClr val="tx1"/>
              </a:solidFill>
              <a:latin typeface="Consolas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600" dirty="0">
                <a:solidFill>
                  <a:schemeClr val="tx1"/>
                </a:solidFill>
                <a:latin typeface="Consolas"/>
              </a:rPr>
              <a:t>#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600" dirty="0">
                <a:solidFill>
                  <a:schemeClr val="tx1"/>
                </a:solidFill>
                <a:latin typeface="Consolas"/>
              </a:rPr>
              <a:t>#   Instrument    Event         Keyword Name      FITS      Data       Gemini           Default    Source         Subsystem                 Array     Comment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600" dirty="0">
                <a:solidFill>
                  <a:schemeClr val="tx1"/>
                </a:solidFill>
                <a:latin typeface="Consolas"/>
              </a:rPr>
              <a:t>#     Name                        in FITS         Header    Type       Mandatory        Value                     channel                   Index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600" dirty="0">
                <a:solidFill>
                  <a:schemeClr val="tx1"/>
                </a:solidFill>
                <a:latin typeface="Consolas"/>
              </a:rPr>
              <a:t>#  -----------  -------------  ---------------   -------   -------   ---------------   -------   -----------   -------------------------   -------   -----------------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600" dirty="0">
                <a:solidFill>
                  <a:schemeClr val="tx1"/>
                </a:solidFill>
                <a:latin typeface="Consolas"/>
              </a:rPr>
              <a:t>#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600" dirty="0">
                <a:solidFill>
                  <a:schemeClr val="tx1"/>
                </a:solidFill>
                <a:latin typeface="Consolas"/>
              </a:rPr>
              <a:t>   GPI          OBS_END_ACQ      AIRMASS          0        DOUBLE          F            NONE        EPICS       </a:t>
            </a:r>
            <a:r>
              <a:rPr lang="en-US" sz="600" dirty="0" err="1">
                <a:solidFill>
                  <a:schemeClr val="tx1"/>
                </a:solidFill>
                <a:latin typeface="Consolas"/>
              </a:rPr>
              <a:t>ws:massAirmass</a:t>
            </a:r>
            <a:r>
              <a:rPr lang="en-US" sz="600" dirty="0">
                <a:solidFill>
                  <a:schemeClr val="tx1"/>
                </a:solidFill>
                <a:latin typeface="Consolas"/>
              </a:rPr>
              <a:t>              0     "Mean </a:t>
            </a:r>
            <a:r>
              <a:rPr lang="en-US" sz="600" dirty="0" err="1">
                <a:solidFill>
                  <a:schemeClr val="tx1"/>
                </a:solidFill>
                <a:latin typeface="Consolas"/>
              </a:rPr>
              <a:t>airmass</a:t>
            </a:r>
            <a:r>
              <a:rPr lang="en-US" sz="600" dirty="0">
                <a:solidFill>
                  <a:schemeClr val="tx1"/>
                </a:solidFill>
                <a:latin typeface="Consolas"/>
              </a:rPr>
              <a:t> for the observation"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600" dirty="0">
                <a:solidFill>
                  <a:schemeClr val="tx1"/>
                </a:solidFill>
                <a:latin typeface="Consolas"/>
              </a:rPr>
              <a:t>   GPI          OBS_END_ACQ      AMEND            0        DOUBLE          F            NONE        EPICS       </a:t>
            </a:r>
            <a:r>
              <a:rPr lang="en-US" sz="600" dirty="0" err="1">
                <a:solidFill>
                  <a:schemeClr val="tx1"/>
                </a:solidFill>
                <a:latin typeface="Consolas"/>
              </a:rPr>
              <a:t>ws:massAirmass</a:t>
            </a:r>
            <a:r>
              <a:rPr lang="en-US" sz="600" dirty="0">
                <a:solidFill>
                  <a:schemeClr val="tx1"/>
                </a:solidFill>
                <a:latin typeface="Consolas"/>
              </a:rPr>
              <a:t>              1     "</a:t>
            </a:r>
            <a:r>
              <a:rPr lang="en-US" sz="600" dirty="0" err="1">
                <a:solidFill>
                  <a:schemeClr val="tx1"/>
                </a:solidFill>
                <a:latin typeface="Consolas"/>
              </a:rPr>
              <a:t>Airmass</a:t>
            </a:r>
            <a:r>
              <a:rPr lang="en-US" sz="600" dirty="0">
                <a:solidFill>
                  <a:schemeClr val="tx1"/>
                </a:solidFill>
                <a:latin typeface="Consolas"/>
              </a:rPr>
              <a:t> at end of exposure"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600" dirty="0">
                <a:solidFill>
                  <a:schemeClr val="tx1"/>
                </a:solidFill>
                <a:latin typeface="Consolas"/>
              </a:rPr>
              <a:t>   GPI          OBS_START_ACQ    AMSTART          0        DOUBLE          F            NONE        EPICS       </a:t>
            </a:r>
            <a:r>
              <a:rPr lang="en-US" sz="600" dirty="0" err="1">
                <a:solidFill>
                  <a:schemeClr val="tx1"/>
                </a:solidFill>
                <a:latin typeface="Consolas"/>
              </a:rPr>
              <a:t>ws:massAirmass</a:t>
            </a:r>
            <a:r>
              <a:rPr lang="en-US" sz="600" dirty="0">
                <a:solidFill>
                  <a:schemeClr val="tx1"/>
                </a:solidFill>
                <a:latin typeface="Consolas"/>
              </a:rPr>
              <a:t>              2     "</a:t>
            </a:r>
            <a:r>
              <a:rPr lang="en-US" sz="600" dirty="0" err="1">
                <a:solidFill>
                  <a:schemeClr val="tx1"/>
                </a:solidFill>
                <a:latin typeface="Consolas"/>
              </a:rPr>
              <a:t>Airmass</a:t>
            </a:r>
            <a:r>
              <a:rPr lang="en-US" sz="600" dirty="0">
                <a:solidFill>
                  <a:schemeClr val="tx1"/>
                </a:solidFill>
                <a:latin typeface="Consolas"/>
              </a:rPr>
              <a:t> at start of exposure"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600" dirty="0">
                <a:solidFill>
                  <a:schemeClr val="tx1"/>
                </a:solidFill>
                <a:latin typeface="Consolas"/>
              </a:rPr>
              <a:t>   GPI          OBS_END_ACQ      HUMIDITY         0        DOUBLE          F            NONE        EPICS       </a:t>
            </a:r>
            <a:r>
              <a:rPr lang="en-US" sz="600" dirty="0" err="1">
                <a:solidFill>
                  <a:schemeClr val="tx1"/>
                </a:solidFill>
                <a:latin typeface="Consolas"/>
              </a:rPr>
              <a:t>ws:cpHumid</a:t>
            </a:r>
            <a:r>
              <a:rPr lang="en-US" sz="600" dirty="0">
                <a:solidFill>
                  <a:schemeClr val="tx1"/>
                </a:solidFill>
                <a:latin typeface="Consolas"/>
              </a:rPr>
              <a:t>                  0     "The relative humidity (fraction, 0..101)."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600" dirty="0">
                <a:solidFill>
                  <a:schemeClr val="tx1"/>
                </a:solidFill>
                <a:latin typeface="Consolas"/>
              </a:rPr>
              <a:t>   GPI          OBS_END_ACQ      TAMBIENT         0        DOUBLE          F            NONE        EPICS       ws:cpTemp50m                0     "The ambient temp (C)."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600" dirty="0">
                <a:solidFill>
                  <a:schemeClr val="tx1"/>
                </a:solidFill>
                <a:latin typeface="Consolas"/>
              </a:rPr>
              <a:t>   GPI          OBS_END_ACQ      TAMBIEN2         0        DOUBLE          F            NONE        EPICS       ws:cpTemp50m                0     "The ambient temp (F)."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600" dirty="0">
                <a:solidFill>
                  <a:schemeClr val="tx1"/>
                </a:solidFill>
                <a:latin typeface="Consolas"/>
              </a:rPr>
              <a:t>   GPI          OBS_END_ACQ      PRESSURE         0        DOUBLE          F            NONE        EPICS       </a:t>
            </a:r>
            <a:r>
              <a:rPr lang="en-US" sz="600" dirty="0" err="1">
                <a:solidFill>
                  <a:schemeClr val="tx1"/>
                </a:solidFill>
                <a:latin typeface="Consolas"/>
              </a:rPr>
              <a:t>ws:cpPress</a:t>
            </a:r>
            <a:r>
              <a:rPr lang="en-US" sz="600" dirty="0">
                <a:solidFill>
                  <a:schemeClr val="tx1"/>
                </a:solidFill>
                <a:latin typeface="Consolas"/>
              </a:rPr>
              <a:t>                  0     "The atmospheric pressure (mm Hg)."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600" dirty="0">
                <a:solidFill>
                  <a:schemeClr val="tx1"/>
                </a:solidFill>
                <a:latin typeface="Consolas"/>
              </a:rPr>
              <a:t>   GPI          OBS_START_ACQ    PRESSUR2         0        DOUBLE          F            NONE        EPICS       </a:t>
            </a:r>
            <a:r>
              <a:rPr lang="en-US" sz="600" dirty="0" err="1">
                <a:solidFill>
                  <a:schemeClr val="tx1"/>
                </a:solidFill>
                <a:latin typeface="Consolas"/>
              </a:rPr>
              <a:t>ws:cpPress</a:t>
            </a:r>
            <a:r>
              <a:rPr lang="en-US" sz="600" dirty="0">
                <a:solidFill>
                  <a:schemeClr val="tx1"/>
                </a:solidFill>
                <a:latin typeface="Consolas"/>
              </a:rPr>
              <a:t>                  0     "The atmospheric pressure (Pa)."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600" dirty="0">
                <a:solidFill>
                  <a:schemeClr val="tx1"/>
                </a:solidFill>
                <a:latin typeface="Consolas"/>
              </a:rPr>
              <a:t>   GPI          OBS_START_ACQ    DEWPOINT         0        DOUBLE          F            NONE        EPICS       </a:t>
            </a:r>
            <a:r>
              <a:rPr lang="en-US" sz="600" dirty="0" err="1">
                <a:solidFill>
                  <a:schemeClr val="tx1"/>
                </a:solidFill>
                <a:latin typeface="Consolas"/>
              </a:rPr>
              <a:t>ws:wsDew</a:t>
            </a:r>
            <a:r>
              <a:rPr lang="en-US" sz="600" dirty="0">
                <a:solidFill>
                  <a:schemeClr val="tx1"/>
                </a:solidFill>
                <a:latin typeface="Consolas"/>
              </a:rPr>
              <a:t>                    0     "The dew point (C)."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600" dirty="0">
                <a:solidFill>
                  <a:schemeClr val="tx1"/>
                </a:solidFill>
                <a:latin typeface="Consolas"/>
              </a:rPr>
              <a:t>   GPI          OBS_START_ACQ    WINDSPEE         0        DOUBLE          F            NONE        EPICS       </a:t>
            </a:r>
            <a:r>
              <a:rPr lang="en-US" sz="600" dirty="0" err="1">
                <a:solidFill>
                  <a:schemeClr val="tx1"/>
                </a:solidFill>
                <a:latin typeface="Consolas"/>
              </a:rPr>
              <a:t>ws:cpWindSpeed</a:t>
            </a:r>
            <a:r>
              <a:rPr lang="en-US" sz="600" dirty="0">
                <a:solidFill>
                  <a:schemeClr val="tx1"/>
                </a:solidFill>
                <a:latin typeface="Consolas"/>
              </a:rPr>
              <a:t>              0     "The wind speed (m/s)."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600" dirty="0">
                <a:solidFill>
                  <a:schemeClr val="tx1"/>
                </a:solidFill>
                <a:latin typeface="Consolas"/>
              </a:rPr>
              <a:t>   GPI          OBS_START_ACQ    WINDDIRE         0        DOUBLE          F            NONE        EPICS       </a:t>
            </a:r>
            <a:r>
              <a:rPr lang="en-US" sz="600" dirty="0" err="1">
                <a:solidFill>
                  <a:schemeClr val="tx1"/>
                </a:solidFill>
                <a:latin typeface="Consolas"/>
              </a:rPr>
              <a:t>ws:cpWindDir</a:t>
            </a:r>
            <a:r>
              <a:rPr lang="en-US" sz="600" dirty="0">
                <a:solidFill>
                  <a:schemeClr val="tx1"/>
                </a:solidFill>
                <a:latin typeface="Consolas"/>
              </a:rPr>
              <a:t>                0     "The wind direction (degrees)."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600" dirty="0">
                <a:solidFill>
                  <a:schemeClr val="tx1"/>
                </a:solidFill>
                <a:latin typeface="Consolas"/>
              </a:rPr>
              <a:t>   GPI          OBS_START_ACQ    GPIST1           0        DOUBLE          F            NONE        STATUS      gpi:status1                 0     "GPI generated status 1"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600" dirty="0">
                <a:solidFill>
                  <a:schemeClr val="tx1"/>
                </a:solidFill>
                <a:latin typeface="Consolas"/>
              </a:rPr>
              <a:t>   GPI          OBS_END_ACQ      GPIST2           0        DOUBLE          F            NONE        STATUS      gpi:status2                 0     "GPI generated status 2"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600" dirty="0">
                <a:solidFill>
                  <a:schemeClr val="tx1"/>
                </a:solidFill>
                <a:latin typeface="Consolas"/>
              </a:rPr>
              <a:t>   GPI          OBS_PREP         GPISEQ           0        DOUBLE          F            NONE        SEQEXEC     </a:t>
            </a:r>
            <a:r>
              <a:rPr lang="en-US" sz="600" dirty="0" err="1">
                <a:solidFill>
                  <a:schemeClr val="tx1"/>
                </a:solidFill>
                <a:latin typeface="Consolas"/>
              </a:rPr>
              <a:t>gpi:seqexec</a:t>
            </a:r>
            <a:r>
              <a:rPr lang="en-US" sz="600" dirty="0">
                <a:solidFill>
                  <a:schemeClr val="tx1"/>
                </a:solidFill>
                <a:latin typeface="Consolas"/>
              </a:rPr>
              <a:t>                 0     "</a:t>
            </a:r>
            <a:r>
              <a:rPr lang="en-US" sz="600" dirty="0" err="1">
                <a:solidFill>
                  <a:schemeClr val="tx1"/>
                </a:solidFill>
                <a:latin typeface="Consolas"/>
              </a:rPr>
              <a:t>Seqexec</a:t>
            </a:r>
            <a:r>
              <a:rPr lang="en-US" sz="600" dirty="0">
                <a:solidFill>
                  <a:schemeClr val="tx1"/>
                </a:solidFill>
                <a:latin typeface="Consolas"/>
              </a:rPr>
              <a:t> provided value"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600" dirty="0">
                <a:solidFill>
                  <a:schemeClr val="tx1"/>
                </a:solidFill>
                <a:latin typeface="Consolas"/>
              </a:rPr>
              <a:t>   GPI          OBS_PREP         PIFSTNAM         0        DOUBLE          F            NONE        ODB         </a:t>
            </a:r>
            <a:r>
              <a:rPr lang="en-US" sz="600" dirty="0" err="1">
                <a:solidFill>
                  <a:schemeClr val="tx1"/>
                </a:solidFill>
                <a:latin typeface="Consolas"/>
              </a:rPr>
              <a:t>odb:piFirstName</a:t>
            </a:r>
            <a:r>
              <a:rPr lang="en-US" sz="600" dirty="0">
                <a:solidFill>
                  <a:schemeClr val="tx1"/>
                </a:solidFill>
                <a:latin typeface="Consolas"/>
              </a:rPr>
              <a:t>             0     "PI's first </a:t>
            </a:r>
            <a:r>
              <a:rPr lang="en-US" sz="600" dirty="0" smtClean="0">
                <a:solidFill>
                  <a:schemeClr val="tx1"/>
                </a:solidFill>
                <a:latin typeface="Consolas"/>
              </a:rPr>
              <a:t>name"</a:t>
            </a:r>
            <a:endParaRPr lang="en-US" sz="600" dirty="0">
              <a:solidFill>
                <a:schemeClr val="tx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839407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Sequence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21" y="1781636"/>
            <a:ext cx="8395223" cy="45676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an Observation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56" y="1737818"/>
            <a:ext cx="8436525" cy="45901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an Observation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 signals an observation on </a:t>
            </a:r>
            <a:r>
              <a:rPr lang="en-US" dirty="0" err="1" smtClean="0"/>
              <a:t>Seqexec</a:t>
            </a:r>
            <a:endParaRPr lang="en-US" dirty="0" smtClean="0"/>
          </a:p>
          <a:p>
            <a:r>
              <a:rPr lang="en-US" dirty="0" err="1" smtClean="0"/>
              <a:t>Seqexec</a:t>
            </a:r>
            <a:r>
              <a:rPr lang="en-US" dirty="0" smtClean="0"/>
              <a:t> obtains a </a:t>
            </a:r>
            <a:r>
              <a:rPr lang="en-US" dirty="0" err="1" smtClean="0"/>
              <a:t>DataLabel</a:t>
            </a:r>
            <a:r>
              <a:rPr lang="en-US" dirty="0" smtClean="0"/>
              <a:t> for the observation</a:t>
            </a:r>
          </a:p>
          <a:p>
            <a:r>
              <a:rPr lang="en-US" dirty="0" err="1" smtClean="0"/>
              <a:t>Seqexec</a:t>
            </a:r>
            <a:r>
              <a:rPr lang="en-US" dirty="0" smtClean="0"/>
              <a:t> sends to GDS the </a:t>
            </a:r>
            <a:r>
              <a:rPr lang="en-US" dirty="0" err="1" smtClean="0"/>
              <a:t>DataLabel</a:t>
            </a:r>
            <a:r>
              <a:rPr lang="en-US" dirty="0" smtClean="0"/>
              <a:t> and Program ID</a:t>
            </a:r>
          </a:p>
          <a:p>
            <a:r>
              <a:rPr lang="en-US" dirty="0" err="1" smtClean="0"/>
              <a:t>Seqexec</a:t>
            </a:r>
            <a:r>
              <a:rPr lang="en-US" dirty="0" smtClean="0"/>
              <a:t> may also send FITS keywords for the current observation to GDS</a:t>
            </a:r>
          </a:p>
          <a:p>
            <a:r>
              <a:rPr lang="en-US" dirty="0" err="1" smtClean="0"/>
              <a:t>Seqexec</a:t>
            </a:r>
            <a:r>
              <a:rPr lang="en-US" dirty="0" smtClean="0"/>
              <a:t> sends an Observe Sequence Command to the instrument with the </a:t>
            </a:r>
            <a:r>
              <a:rPr lang="en-US" dirty="0" err="1" smtClean="0"/>
              <a:t>DataLabel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volution">
  <a:themeElements>
    <a:clrScheme name="Revolution">
      <a:dk1>
        <a:sysClr val="windowText" lastClr="000000"/>
      </a:dk1>
      <a:lt1>
        <a:sysClr val="window" lastClr="FFFFFF"/>
      </a:lt1>
      <a:dk2>
        <a:srgbClr val="1B3861"/>
      </a:dk2>
      <a:lt2>
        <a:srgbClr val="38ABED"/>
      </a:lt2>
      <a:accent1>
        <a:srgbClr val="0C5986"/>
      </a:accent1>
      <a:accent2>
        <a:srgbClr val="DDF53D"/>
      </a:accent2>
      <a:accent3>
        <a:srgbClr val="508709"/>
      </a:accent3>
      <a:accent4>
        <a:srgbClr val="BF5E00"/>
      </a:accent4>
      <a:accent5>
        <a:srgbClr val="9C0001"/>
      </a:accent5>
      <a:accent6>
        <a:srgbClr val="660075"/>
      </a:accent6>
      <a:hlink>
        <a:srgbClr val="ABF24D"/>
      </a:hlink>
      <a:folHlink>
        <a:srgbClr val="A0E7FB"/>
      </a:folHlink>
    </a:clrScheme>
    <a:fontScheme name="Revolution">
      <a:majorFont>
        <a:latin typeface="Trebuchet MS"/>
        <a:ea typeface=""/>
        <a:cs typeface=""/>
        <a:font script="Jpan" typeface="ＭＳ ゴシック"/>
      </a:majorFont>
      <a:minorFont>
        <a:latin typeface="Trebuchet MS"/>
        <a:ea typeface=""/>
        <a:cs typeface=""/>
        <a:font script="Jpan" typeface="ＭＳ ゴシック"/>
      </a:minorFont>
    </a:fontScheme>
    <a:fmtScheme name="Revolution">
      <a: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0800000">
              <a:srgbClr val="808080">
                <a:alpha val="75000"/>
              </a:srgbClr>
            </a:innerShdw>
          </a:effectLst>
        </a:effectStyle>
        <a:effectStyle>
          <a:effectLst>
            <a:innerShdw blurRad="50800" dist="25400" dir="13500000">
              <a:srgbClr val="808080">
                <a:alpha val="75000"/>
              </a:srgbClr>
            </a:innerShdw>
            <a:outerShdw blurRad="63500" dist="50800" dir="5400000" algn="br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1400000"/>
            </a:lightRig>
          </a:scene3d>
          <a:sp3d contourW="12700" prstMaterial="softmetal">
            <a:bevelT w="63500" h="254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Revolution.thmx</Template>
  <TotalTime>2950</TotalTime>
  <Words>884</Words>
  <Application>Microsoft Macintosh PowerPoint</Application>
  <PresentationFormat>On-screen Show (4:3)</PresentationFormat>
  <Paragraphs>111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Revolution</vt:lpstr>
      <vt:lpstr>GIAPI Data Service (GDS)Design Review</vt:lpstr>
      <vt:lpstr>GDS Motivation</vt:lpstr>
      <vt:lpstr>Overview</vt:lpstr>
      <vt:lpstr>Observation Event Driven Data Collection</vt:lpstr>
      <vt:lpstr>GDS Interactions</vt:lpstr>
      <vt:lpstr>Configuration</vt:lpstr>
      <vt:lpstr>Observation Sequence</vt:lpstr>
      <vt:lpstr>Starting an Observation</vt:lpstr>
      <vt:lpstr>Starting an Observation</vt:lpstr>
      <vt:lpstr>FITS Keywords Composition</vt:lpstr>
      <vt:lpstr>FITS Keywords Composition</vt:lpstr>
      <vt:lpstr>Completion of FITS Files</vt:lpstr>
      <vt:lpstr>Completion of FITS Files</vt:lpstr>
      <vt:lpstr>DataLabel Generation</vt:lpstr>
      <vt:lpstr>DataLabel generation</vt:lpstr>
      <vt:lpstr>Current setup</vt:lpstr>
      <vt:lpstr>Extraction of common DataLabel generator</vt:lpstr>
      <vt:lpstr>Independent naming</vt:lpstr>
      <vt:lpstr>User Interface</vt:lpstr>
      <vt:lpstr>User Interface</vt:lpstr>
      <vt:lpstr>Keyword configuration in edit mode</vt:lpstr>
      <vt:lpstr>Keyword configuration in read-only mode</vt:lpstr>
      <vt:lpstr>System configuration</vt:lpstr>
      <vt:lpstr>GDS Status</vt:lpstr>
      <vt:lpstr>GDS Log</vt:lpstr>
      <vt:lpstr>Current version</vt:lpstr>
      <vt:lpstr>Operational Aspects</vt:lpstr>
      <vt:lpstr>Demo</vt:lpstr>
      <vt:lpstr>Protocols</vt:lpstr>
      <vt:lpstr>Scala</vt:lpstr>
      <vt:lpstr>Observation Sequence in Detail</vt:lpstr>
    </vt:vector>
  </TitlesOfParts>
  <Company>Gemini Observatory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Gemini Data Service Design Review</dc:title>
  <dc:creator>Nicolas Barriga</dc:creator>
  <cp:lastModifiedBy>Carlos Quiroz</cp:lastModifiedBy>
  <cp:revision>32</cp:revision>
  <dcterms:created xsi:type="dcterms:W3CDTF">2011-10-12T13:05:53Z</dcterms:created>
  <dcterms:modified xsi:type="dcterms:W3CDTF">2011-10-12T16:26:27Z</dcterms:modified>
</cp:coreProperties>
</file>